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Montserrat Extra-Bold" charset="-52"/>
      <p:regular r:id="rId15"/>
    </p:embeddedFont>
    <p:embeddedFont>
      <p:font typeface="Tex Gyre Adventor Bold" charset="0"/>
      <p:regular r:id="rId16"/>
    </p:embeddedFont>
    <p:embeddedFont>
      <p:font typeface="Open Sans Extra Bold" charset="0"/>
      <p:regular r:id="rId17"/>
    </p:embeddedFont>
    <p:embeddedFont>
      <p:font typeface="Open Sans Light Bold" charset="0"/>
      <p:regular r:id="rId18"/>
    </p:embeddedFont>
    <p:embeddedFont>
      <p:font typeface="Montserrat Semi-Bold" charset="-52"/>
      <p:regular r:id="rId19"/>
    </p:embeddedFont>
    <p:embeddedFont>
      <p:font typeface="Montserrat Bold" charset="0"/>
      <p:regular r:id="rId20"/>
    </p:embeddedFont>
    <p:embeddedFont>
      <p:font typeface="Montserrat" charset="-52"/>
      <p:regular r:id="rId2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73" autoAdjust="0"/>
  </p:normalViewPr>
  <p:slideViewPr>
    <p:cSldViewPr>
      <p:cViewPr varScale="1">
        <p:scale>
          <a:sx n="58" d="100"/>
          <a:sy n="58" d="100"/>
        </p:scale>
        <p:origin x="-504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A4C9AD-977C-458A-81B8-CBE655B527FC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B5EECC-A59E-487D-BC6A-75F22B813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FD9265-6E5C-4260-A3EB-B91BF3CE26F6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C3269-5209-4300-90BF-72A79DF169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3FC6DA-DF43-4ABB-84A3-AF3CAE944C61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49E5C0-3E64-4A64-AED1-5D16F817AB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1C3821-2E27-4EC6-BAD9-5B8A74CAE7B9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B39FD5-2CF8-4903-B3F9-7300A3965F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B64670-727A-46B4-BCE2-08360F10860A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696823-8432-4A79-80F6-A153F8C047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B4076-2CAB-4A6F-AACC-5C763DE9F72B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63735B-79AA-4D5D-8F05-C5D2A33FC6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C3EAE4-D2FC-4ACC-8A49-1F9726C6F190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0F4990-5C0B-47C0-B2EF-C3D835134B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40F660-522C-4DB4-8738-DBB2C88AD5F4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7181B-D7C7-4BA1-9334-86FEEC4436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92C4A6-D3C2-4CC9-8053-C6513196688B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A308C8-771A-483B-8747-70CC194BA8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9584A8-EDAF-4E91-9B98-ED7E2CB44820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1BBE7D-B249-4003-A6DC-F5B7B790F4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44D53F-77E8-4D1A-99F7-781D9E812295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74D3C-DCCF-4F53-A6E8-FD002D6559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E978192-9DE6-4E10-94F6-924C8DBBD332}" type="datetimeFigureOut">
              <a:rPr lang="en-US"/>
              <a:pPr>
                <a:defRPr/>
              </a:pPr>
              <a:t>1/20/2022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93FC039-B752-4E04-BD3C-C8A032281D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6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2"/>
          <p:cNvSpPr>
            <a:spLocks noChangeArrowheads="1"/>
          </p:cNvSpPr>
          <p:nvPr/>
        </p:nvSpPr>
        <p:spPr bwMode="auto">
          <a:xfrm>
            <a:off x="0" y="-87313"/>
            <a:ext cx="5208588" cy="10461626"/>
          </a:xfrm>
          <a:prstGeom prst="rect">
            <a:avLst/>
          </a:prstGeom>
          <a:solidFill>
            <a:srgbClr val="348DDB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13315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143500"/>
            <a:ext cx="7212013" cy="5516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4"/>
          <p:cNvSpPr txBox="1"/>
          <p:nvPr/>
        </p:nvSpPr>
        <p:spPr>
          <a:xfrm>
            <a:off x="5491163" y="1066800"/>
            <a:ext cx="11768137" cy="438467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r" fontAlgn="auto">
              <a:lnSpc>
                <a:spcPts val="1154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950" spc="-99">
                <a:solidFill>
                  <a:srgbClr val="348DDB"/>
                </a:solidFill>
                <a:latin typeface="Montserrat Extra-Bold"/>
                <a:cs typeface="+mn-cs"/>
              </a:rPr>
              <a:t>Путешествие темного мага. Освобождение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-824706" y="2788444"/>
            <a:ext cx="4114800" cy="595312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r" fontAlgn="auto">
              <a:lnSpc>
                <a:spcPts val="458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982" spc="438">
                <a:solidFill>
                  <a:srgbClr val="FFFFFF"/>
                </a:solidFill>
                <a:latin typeface="Tex Gyre Adventor Bold"/>
                <a:cs typeface="+mn-cs"/>
              </a:rPr>
              <a:t>PYGAME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34575" y="8339138"/>
            <a:ext cx="7324725" cy="94297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r" fontAlgn="auto">
              <a:lnSpc>
                <a:spcPts val="3706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26" spc="225">
                <a:solidFill>
                  <a:srgbClr val="348DDB"/>
                </a:solidFill>
                <a:latin typeface="Tex Gyre Adventor"/>
                <a:cs typeface="+mn-cs"/>
              </a:rPr>
              <a:t>Авторы: Григорян Виктория</a:t>
            </a:r>
          </a:p>
          <a:p>
            <a:pPr algn="r" fontAlgn="auto">
              <a:lnSpc>
                <a:spcPts val="370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26" spc="225">
                <a:solidFill>
                  <a:srgbClr val="348DDB"/>
                </a:solidFill>
                <a:latin typeface="Tex Gyre Adventor"/>
                <a:cs typeface="+mn-cs"/>
              </a:rPr>
              <a:t>Шевченко Алиса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AutoShape 2"/>
          <p:cNvSpPr>
            <a:spLocks noChangeArrowheads="1"/>
          </p:cNvSpPr>
          <p:nvPr/>
        </p:nvSpPr>
        <p:spPr bwMode="auto">
          <a:xfrm>
            <a:off x="13079413" y="-87313"/>
            <a:ext cx="5208587" cy="10461626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grpSp>
        <p:nvGrpSpPr>
          <p:cNvPr id="14339" name="Group 3"/>
          <p:cNvGrpSpPr>
            <a:grpSpLocks/>
          </p:cNvGrpSpPr>
          <p:nvPr/>
        </p:nvGrpSpPr>
        <p:grpSpPr bwMode="auto">
          <a:xfrm>
            <a:off x="1028700" y="1028700"/>
            <a:ext cx="10610850" cy="1619250"/>
            <a:chOff x="0" y="0"/>
            <a:chExt cx="14148713" cy="2158734"/>
          </a:xfrm>
        </p:grpSpPr>
        <p:sp>
          <p:nvSpPr>
            <p:cNvPr id="14344" name="AutoShape 4"/>
            <p:cNvSpPr>
              <a:spLocks noChangeArrowheads="1"/>
            </p:cNvSpPr>
            <p:nvPr/>
          </p:nvSpPr>
          <p:spPr bwMode="auto">
            <a:xfrm>
              <a:off x="0" y="2113546"/>
              <a:ext cx="14142197" cy="45188"/>
            </a:xfrm>
            <a:prstGeom prst="rect">
              <a:avLst/>
            </a:prstGeom>
            <a:solidFill>
              <a:srgbClr val="1E3653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095"/>
              <a:ext cx="14148713" cy="156190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fontAlgn="auto">
                <a:lnSpc>
                  <a:spcPts val="93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7500" spc="825">
                  <a:solidFill>
                    <a:srgbClr val="1E3653"/>
                  </a:solidFill>
                  <a:latin typeface="Montserrat Extra-Bold"/>
                  <a:cs typeface="+mn-cs"/>
                </a:rPr>
                <a:t>ЦЕЛЬ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742988" y="962025"/>
            <a:ext cx="3594100" cy="630238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r" fontAlgn="auto">
              <a:lnSpc>
                <a:spcPts val="518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00" spc="443">
                <a:solidFill>
                  <a:srgbClr val="348DDB"/>
                </a:solidFill>
                <a:latin typeface="Montserrat Extra-Bold"/>
                <a:cs typeface="+mn-cs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913188"/>
            <a:ext cx="11620500" cy="425450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fontAlgn="auto">
              <a:lnSpc>
                <a:spcPts val="486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46" spc="32">
                <a:solidFill>
                  <a:srgbClr val="FFFFFF"/>
                </a:solidFill>
                <a:latin typeface="Tex Gyre Adventor"/>
                <a:cs typeface="+mn-cs"/>
              </a:rPr>
              <a:t> Создать приложение в жанре </a:t>
            </a:r>
            <a:r>
              <a:rPr lang="en-US" sz="3246" spc="32">
                <a:solidFill>
                  <a:srgbClr val="1E3653"/>
                </a:solidFill>
                <a:latin typeface="Tex Gyre Adventor Bold"/>
                <a:cs typeface="+mn-cs"/>
              </a:rPr>
              <a:t>платформеры</a:t>
            </a:r>
            <a:r>
              <a:rPr lang="en-US" sz="3246" spc="32">
                <a:solidFill>
                  <a:srgbClr val="FFFFFF"/>
                </a:solidFill>
                <a:latin typeface="Tex Gyre Adventor"/>
                <a:cs typeface="+mn-cs"/>
              </a:rPr>
              <a:t>, где персонаж перемещается по уровням, причём по мере продвижения прохождение вперёд становится всё более сложным, то есть появляются ловушки. Контакт с ними приводит к смерти. Также у персонажа есть возможность собирать “огоньки” – баллы, за которые он может перейти на следующий уровень.</a:t>
            </a:r>
          </a:p>
        </p:txBody>
      </p:sp>
      <p:pic>
        <p:nvPicPr>
          <p:cNvPr id="14342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73088" y="6450013"/>
            <a:ext cx="5014912" cy="383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9"/>
          <p:cNvSpPr txBox="1"/>
          <p:nvPr/>
        </p:nvSpPr>
        <p:spPr>
          <a:xfrm>
            <a:off x="13252450" y="782638"/>
            <a:ext cx="4862513" cy="53054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3267"/>
              </a:lnSpc>
              <a:spcAft>
                <a:spcPts val="0"/>
              </a:spcAft>
              <a:defRPr/>
            </a:pPr>
            <a:r>
              <a:rPr lang="en-US" sz="2333" spc="350">
                <a:solidFill>
                  <a:srgbClr val="348DDB"/>
                </a:solidFill>
                <a:latin typeface="Montserrat Extra-Bold"/>
                <a:cs typeface="+mn-cs"/>
              </a:rPr>
              <a:t> ЖАНР ПЛАТФОРМЕРЫ - ЭТО СВОЕОБРАЗНЫЙ, ДОВОЛЬНО ЛЕГКО УЗНАВАЕМЫЙ </a:t>
            </a:r>
          </a:p>
          <a:p>
            <a:pPr algn="ctr" fontAlgn="auto">
              <a:lnSpc>
                <a:spcPts val="3267"/>
              </a:lnSpc>
              <a:spcAft>
                <a:spcPts val="0"/>
              </a:spcAft>
              <a:defRPr/>
            </a:pPr>
            <a:r>
              <a:rPr lang="en-US" sz="2333" spc="350">
                <a:solidFill>
                  <a:srgbClr val="348DDB"/>
                </a:solidFill>
                <a:latin typeface="Montserrat Extra-Bold"/>
                <a:cs typeface="+mn-cs"/>
              </a:rPr>
              <a:t>ЖАНР КОМПЬЮТЕРНОЙ ИГРЫ. ОН ЗАКЛЮЧАЕТСЯ В ТОМ, ЧТО У ПЕРСОНАЖА ЕСТЬ ЗАДАЧА - ПРОЙТИ ПО </a:t>
            </a:r>
          </a:p>
          <a:p>
            <a:pPr algn="ctr" fontAlgn="auto">
              <a:lnSpc>
                <a:spcPts val="3267"/>
              </a:lnSpc>
              <a:spcAft>
                <a:spcPts val="0"/>
              </a:spcAft>
              <a:defRPr/>
            </a:pPr>
            <a:r>
              <a:rPr lang="en-US" sz="2333" spc="350">
                <a:solidFill>
                  <a:srgbClr val="348DDB"/>
                </a:solidFill>
                <a:latin typeface="Montserrat Extra-Bold"/>
                <a:cs typeface="+mn-cs"/>
              </a:rPr>
              <a:t>РАЗНЫМ УРОВНЯМ, ПРЕОДОЛЕВАЯ ПРЕПЯТСТВИЯ.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AutoShape 2"/>
          <p:cNvSpPr>
            <a:spLocks noChangeArrowheads="1"/>
          </p:cNvSpPr>
          <p:nvPr/>
        </p:nvSpPr>
        <p:spPr bwMode="auto">
          <a:xfrm>
            <a:off x="0" y="9547225"/>
            <a:ext cx="18288000" cy="739775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1536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28700" y="1724025"/>
            <a:ext cx="7165975" cy="753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109200" y="1724025"/>
            <a:ext cx="7150100" cy="753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5"/>
          <p:cNvSpPr txBox="1"/>
          <p:nvPr/>
        </p:nvSpPr>
        <p:spPr>
          <a:xfrm>
            <a:off x="2705100" y="147638"/>
            <a:ext cx="13449300" cy="1252537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1027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336">
                <a:solidFill>
                  <a:srgbClr val="1E3653"/>
                </a:solidFill>
                <a:latin typeface="Open Sans Extra Bold"/>
                <a:cs typeface="+mn-cs"/>
              </a:rPr>
              <a:t>Стартовое окно и правила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AutoShape 2"/>
          <p:cNvSpPr>
            <a:spLocks noChangeArrowheads="1"/>
          </p:cNvSpPr>
          <p:nvPr/>
        </p:nvSpPr>
        <p:spPr bwMode="auto">
          <a:xfrm>
            <a:off x="0" y="9547225"/>
            <a:ext cx="18288000" cy="739775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16387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28700" y="1644650"/>
            <a:ext cx="6292850" cy="659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8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47400" y="1644650"/>
            <a:ext cx="6311900" cy="659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5"/>
          <p:cNvSpPr txBox="1"/>
          <p:nvPr/>
        </p:nvSpPr>
        <p:spPr>
          <a:xfrm>
            <a:off x="5694363" y="147638"/>
            <a:ext cx="7470775" cy="1252537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1027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336">
                <a:solidFill>
                  <a:srgbClr val="1E3653"/>
                </a:solidFill>
                <a:latin typeface="Open Sans Extra Bold"/>
                <a:cs typeface="+mn-cs"/>
              </a:rPr>
              <a:t>Карта уровней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69963" y="8228013"/>
            <a:ext cx="6411912" cy="1030287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fontAlgn="auto">
              <a:lnSpc>
                <a:spcPts val="416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977">
                <a:solidFill>
                  <a:srgbClr val="1E3653"/>
                </a:solidFill>
                <a:latin typeface="Open Sans Light Bold"/>
                <a:cs typeface="+mn-cs"/>
              </a:rPr>
              <a:t>Пользователь  может выбрать один из доступных уровней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947400" y="8677275"/>
            <a:ext cx="3514725" cy="5810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475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399">
                <a:solidFill>
                  <a:srgbClr val="1E3653"/>
                </a:solidFill>
                <a:latin typeface="Open Sans Light Bold"/>
                <a:cs typeface="+mn-cs"/>
              </a:rPr>
              <a:t>Пример уровня</a:t>
            </a:r>
          </a:p>
        </p:txBody>
      </p:sp>
      <p:sp>
        <p:nvSpPr>
          <p:cNvPr id="16392" name="AutoShape 8"/>
          <p:cNvSpPr>
            <a:spLocks noChangeShapeType="1"/>
          </p:cNvSpPr>
          <p:nvPr/>
        </p:nvSpPr>
        <p:spPr bwMode="auto">
          <a:xfrm rot="825303">
            <a:off x="10236200" y="2701925"/>
            <a:ext cx="1133475" cy="0"/>
          </a:xfrm>
          <a:prstGeom prst="line">
            <a:avLst/>
          </a:prstGeom>
          <a:noFill/>
          <a:ln w="47625" cap="rnd">
            <a:solidFill>
              <a:srgbClr val="FFFFFF"/>
            </a:solidFill>
            <a:round/>
            <a:headEnd type="none" w="sm" len="sm"/>
            <a:tailEnd type="triangle" w="lg" len="med"/>
          </a:ln>
        </p:spPr>
        <p:txBody>
          <a:bodyPr/>
          <a:lstStyle/>
          <a:p>
            <a:endParaRPr lang="ru-RU"/>
          </a:p>
        </p:txBody>
      </p:sp>
      <p:sp>
        <p:nvSpPr>
          <p:cNvPr id="16393" name="AutoShape 9"/>
          <p:cNvSpPr>
            <a:spLocks noChangeShapeType="1"/>
          </p:cNvSpPr>
          <p:nvPr/>
        </p:nvSpPr>
        <p:spPr bwMode="auto">
          <a:xfrm rot="-237842">
            <a:off x="9712325" y="4014788"/>
            <a:ext cx="2846388" cy="0"/>
          </a:xfrm>
          <a:prstGeom prst="line">
            <a:avLst/>
          </a:prstGeom>
          <a:noFill/>
          <a:ln w="47625" cap="rnd">
            <a:solidFill>
              <a:srgbClr val="FFFFFF"/>
            </a:solidFill>
            <a:round/>
            <a:headEnd type="none" w="sm" len="sm"/>
            <a:tailEnd type="triangle" w="lg" len="med"/>
          </a:ln>
        </p:spPr>
        <p:txBody>
          <a:bodyPr/>
          <a:lstStyle/>
          <a:p>
            <a:endParaRPr lang="ru-RU"/>
          </a:p>
        </p:txBody>
      </p:sp>
      <p:sp>
        <p:nvSpPr>
          <p:cNvPr id="16394" name="AutoShape 10"/>
          <p:cNvSpPr>
            <a:spLocks noChangeShapeType="1"/>
          </p:cNvSpPr>
          <p:nvPr/>
        </p:nvSpPr>
        <p:spPr bwMode="auto">
          <a:xfrm rot="-899999">
            <a:off x="9374188" y="4948238"/>
            <a:ext cx="3232150" cy="0"/>
          </a:xfrm>
          <a:prstGeom prst="line">
            <a:avLst/>
          </a:prstGeom>
          <a:noFill/>
          <a:ln w="47625" cap="rnd">
            <a:solidFill>
              <a:srgbClr val="FFFFFF"/>
            </a:solidFill>
            <a:round/>
            <a:headEnd type="none" w="sm" len="sm"/>
            <a:tailEnd type="triangle" w="lg" len="me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Box 11"/>
          <p:cNvSpPr txBox="1"/>
          <p:nvPr/>
        </p:nvSpPr>
        <p:spPr>
          <a:xfrm>
            <a:off x="7473950" y="2082800"/>
            <a:ext cx="2773363" cy="95250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2567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33">
                <a:solidFill>
                  <a:srgbClr val="16214B"/>
                </a:solidFill>
                <a:latin typeface="Open Sans Light Bold"/>
                <a:cs typeface="+mn-cs"/>
              </a:rPr>
              <a:t>Огонек(нужно собрать</a:t>
            </a:r>
          </a:p>
          <a:p>
            <a:pPr algn="ctr" fontAlgn="auto">
              <a:lnSpc>
                <a:spcPts val="2567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33">
                <a:solidFill>
                  <a:srgbClr val="16214B"/>
                </a:solidFill>
                <a:latin typeface="Open Sans Light Bold"/>
                <a:cs typeface="+mn-cs"/>
              </a:rPr>
              <a:t> для прохождения </a:t>
            </a:r>
          </a:p>
          <a:p>
            <a:pPr algn="ctr" fontAlgn="auto">
              <a:lnSpc>
                <a:spcPts val="2567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33">
                <a:solidFill>
                  <a:srgbClr val="16214B"/>
                </a:solidFill>
                <a:latin typeface="Open Sans Light Bold"/>
                <a:cs typeface="+mn-cs"/>
              </a:rPr>
              <a:t>уровня)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07363" y="3868738"/>
            <a:ext cx="1504950" cy="43180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3558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541">
                <a:solidFill>
                  <a:srgbClr val="1E3653"/>
                </a:solidFill>
                <a:latin typeface="Open Sans Light Bold"/>
                <a:cs typeface="+mn-cs"/>
              </a:rPr>
              <a:t>ловушка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34388" y="5086350"/>
            <a:ext cx="852487" cy="582613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488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486">
                <a:solidFill>
                  <a:srgbClr val="16214B"/>
                </a:solidFill>
                <a:latin typeface="Open Sans Light Bold"/>
                <a:cs typeface="+mn-cs"/>
              </a:rPr>
              <a:t>маг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AutoShape 2"/>
          <p:cNvSpPr>
            <a:spLocks noChangeArrowheads="1"/>
          </p:cNvSpPr>
          <p:nvPr/>
        </p:nvSpPr>
        <p:spPr bwMode="auto">
          <a:xfrm>
            <a:off x="0" y="9547225"/>
            <a:ext cx="18288000" cy="739775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17411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14100" y="1706563"/>
            <a:ext cx="6045200" cy="632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12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28700" y="1706563"/>
            <a:ext cx="6027738" cy="632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5"/>
          <p:cNvSpPr txBox="1"/>
          <p:nvPr/>
        </p:nvSpPr>
        <p:spPr>
          <a:xfrm>
            <a:off x="2552700" y="147638"/>
            <a:ext cx="13752513" cy="1252537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1027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336">
                <a:solidFill>
                  <a:srgbClr val="1E3653"/>
                </a:solidFill>
                <a:latin typeface="Open Sans Extra Bold"/>
                <a:cs typeface="+mn-cs"/>
              </a:rPr>
              <a:t>Окна проигрыша и финала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92225" y="8340725"/>
            <a:ext cx="5640388" cy="91757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565662" lvl="1" indent="-282831" fontAlgn="auto">
              <a:lnSpc>
                <a:spcPts val="3668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sz="2620">
                <a:solidFill>
                  <a:srgbClr val="16214B"/>
                </a:solidFill>
                <a:latin typeface="Open Sans Light Bold"/>
                <a:cs typeface="+mn-cs"/>
              </a:rPr>
              <a:t>Если пользователь попал в ловушку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31450" y="8420100"/>
            <a:ext cx="7956550" cy="93027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565662" lvl="1" indent="-282831" fontAlgn="auto">
              <a:lnSpc>
                <a:spcPts val="3668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en-US" sz="2620">
                <a:solidFill>
                  <a:srgbClr val="16214B"/>
                </a:solidFill>
                <a:latin typeface="Open Sans Light Bold"/>
                <a:cs typeface="+mn-cs"/>
              </a:rPr>
              <a:t>Финальное окно (открывается после прохождения всех уровней)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AutoShape 2"/>
          <p:cNvSpPr>
            <a:spLocks noChangeArrowheads="1"/>
          </p:cNvSpPr>
          <p:nvPr/>
        </p:nvSpPr>
        <p:spPr bwMode="auto">
          <a:xfrm>
            <a:off x="-255588" y="-228600"/>
            <a:ext cx="6024563" cy="10744200"/>
          </a:xfrm>
          <a:prstGeom prst="rect">
            <a:avLst/>
          </a:prstGeom>
          <a:solidFill>
            <a:srgbClr val="348DDB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grpSp>
        <p:nvGrpSpPr>
          <p:cNvPr id="18434" name="Group 3"/>
          <p:cNvGrpSpPr>
            <a:grpSpLocks/>
          </p:cNvGrpSpPr>
          <p:nvPr/>
        </p:nvGrpSpPr>
        <p:grpSpPr bwMode="auto">
          <a:xfrm>
            <a:off x="212725" y="2298700"/>
            <a:ext cx="5414963" cy="5360988"/>
            <a:chOff x="0" y="0"/>
            <a:chExt cx="7220221" cy="7148307"/>
          </a:xfrm>
        </p:grpSpPr>
        <p:sp>
          <p:nvSpPr>
            <p:cNvPr id="18441" name="TextBox 4"/>
            <p:cNvSpPr txBox="1">
              <a:spLocks noChangeArrowheads="1"/>
            </p:cNvSpPr>
            <p:nvPr/>
          </p:nvSpPr>
          <p:spPr bwMode="auto">
            <a:xfrm>
              <a:off x="0" y="4931904"/>
              <a:ext cx="7220221" cy="22447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5500">
                  <a:solidFill>
                    <a:srgbClr val="0C45A6"/>
                  </a:solidFill>
                  <a:latin typeface="Montserrat Semi-Bold"/>
                </a:rPr>
                <a:t>БИБЛИОТЕКИ И РЕСУРСЫ</a:t>
              </a:r>
            </a:p>
          </p:txBody>
        </p:sp>
        <p:pic>
          <p:nvPicPr>
            <p:cNvPr id="18442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005456" y="0"/>
              <a:ext cx="3209309" cy="38900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8435" name="Group 6"/>
          <p:cNvGrpSpPr>
            <a:grpSpLocks/>
          </p:cNvGrpSpPr>
          <p:nvPr/>
        </p:nvGrpSpPr>
        <p:grpSpPr bwMode="auto">
          <a:xfrm>
            <a:off x="7886700" y="3889375"/>
            <a:ext cx="9001125" cy="3214688"/>
            <a:chOff x="0" y="0"/>
            <a:chExt cx="12002496" cy="4286366"/>
          </a:xfrm>
        </p:grpSpPr>
        <p:sp>
          <p:nvSpPr>
            <p:cNvPr id="18439" name="AutoShape 7"/>
            <p:cNvSpPr>
              <a:spLocks noChangeArrowheads="1"/>
            </p:cNvSpPr>
            <p:nvPr/>
          </p:nvSpPr>
          <p:spPr bwMode="auto">
            <a:xfrm>
              <a:off x="0" y="0"/>
              <a:ext cx="1140243" cy="157570"/>
            </a:xfrm>
            <a:prstGeom prst="rect">
              <a:avLst/>
            </a:prstGeom>
            <a:solidFill>
              <a:srgbClr val="0C45A6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63048"/>
              <a:ext cx="12002496" cy="372331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>
                <a:lnSpc>
                  <a:spcPts val="4638"/>
                </a:lnSpc>
              </a:pPr>
              <a:r>
                <a:rPr lang="en-US" sz="3000">
                  <a:solidFill>
                    <a:srgbClr val="16214B"/>
                  </a:solidFill>
                  <a:latin typeface="Montserrat Bold"/>
                </a:rPr>
                <a:t>Библиотеки</a:t>
              </a:r>
            </a:p>
            <a:p>
              <a:pPr>
                <a:lnSpc>
                  <a:spcPts val="4038"/>
                </a:lnSpc>
              </a:pPr>
              <a:r>
                <a:rPr lang="en-US" sz="2600">
                  <a:solidFill>
                    <a:srgbClr val="16214B"/>
                  </a:solidFill>
                  <a:latin typeface="Montserrat"/>
                </a:rPr>
                <a:t>pygame==2.1.2</a:t>
              </a:r>
            </a:p>
            <a:p>
              <a:pPr>
                <a:lnSpc>
                  <a:spcPts val="4038"/>
                </a:lnSpc>
              </a:pPr>
              <a:r>
                <a:rPr lang="en-US" sz="2600">
                  <a:solidFill>
                    <a:srgbClr val="16214B"/>
                  </a:solidFill>
                  <a:latin typeface="Montserrat"/>
                </a:rPr>
                <a:t>pyinstaller==4.6</a:t>
              </a:r>
            </a:p>
            <a:p>
              <a:pPr>
                <a:lnSpc>
                  <a:spcPts val="4638"/>
                </a:lnSpc>
              </a:pPr>
              <a:endParaRPr lang="ru-RU">
                <a:latin typeface="Calibri" pitchFamily="34" charset="0"/>
              </a:endParaRPr>
            </a:p>
            <a:p>
              <a:pPr>
                <a:lnSpc>
                  <a:spcPts val="4638"/>
                </a:lnSpc>
              </a:pPr>
              <a:endParaRPr lang="ru-RU">
                <a:latin typeface="Calibri" pitchFamily="34" charset="0"/>
              </a:endParaRPr>
            </a:p>
          </p:txBody>
        </p:sp>
      </p:grpSp>
      <p:grpSp>
        <p:nvGrpSpPr>
          <p:cNvPr id="18436" name="Group 9"/>
          <p:cNvGrpSpPr>
            <a:grpSpLocks/>
          </p:cNvGrpSpPr>
          <p:nvPr/>
        </p:nvGrpSpPr>
        <p:grpSpPr bwMode="auto">
          <a:xfrm>
            <a:off x="7886700" y="1028700"/>
            <a:ext cx="8421688" cy="2860675"/>
            <a:chOff x="0" y="0"/>
            <a:chExt cx="11229283" cy="3813874"/>
          </a:xfrm>
        </p:grpSpPr>
        <p:sp>
          <p:nvSpPr>
            <p:cNvPr id="18437" name="AutoShape 10"/>
            <p:cNvSpPr>
              <a:spLocks noChangeArrowheads="1"/>
            </p:cNvSpPr>
            <p:nvPr/>
          </p:nvSpPr>
          <p:spPr bwMode="auto">
            <a:xfrm>
              <a:off x="0" y="0"/>
              <a:ext cx="1066788" cy="147419"/>
            </a:xfrm>
            <a:prstGeom prst="rect">
              <a:avLst/>
            </a:prstGeom>
            <a:solidFill>
              <a:srgbClr val="0C45A6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29117"/>
              <a:ext cx="11229283" cy="2844532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fontAlgn="auto">
                <a:lnSpc>
                  <a:spcPts val="4335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890">
                  <a:solidFill>
                    <a:srgbClr val="16214B"/>
                  </a:solidFill>
                  <a:latin typeface="Montserrat Bold"/>
                  <a:cs typeface="+mn-cs"/>
                </a:rPr>
                <a:t>Ресурсы</a:t>
              </a:r>
            </a:p>
            <a:p>
              <a:pPr fontAlgn="auto">
                <a:lnSpc>
                  <a:spcPts val="4335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890">
                  <a:solidFill>
                    <a:srgbClr val="16214B"/>
                  </a:solidFill>
                  <a:latin typeface="Montserrat"/>
                  <a:cs typeface="+mn-cs"/>
                </a:rPr>
                <a:t>Документация PyGame, учебник и мастер-классы Лицея Академии Яндекса, информация из интернета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8" name="Group 2"/>
          <p:cNvGrpSpPr>
            <a:grpSpLocks/>
          </p:cNvGrpSpPr>
          <p:nvPr/>
        </p:nvGrpSpPr>
        <p:grpSpPr bwMode="auto">
          <a:xfrm rot="5400000">
            <a:off x="8273257" y="4799806"/>
            <a:ext cx="1741488" cy="574675"/>
            <a:chOff x="0" y="0"/>
            <a:chExt cx="1538724" cy="508000"/>
          </a:xfrm>
        </p:grpSpPr>
        <p:sp>
          <p:nvSpPr>
            <p:cNvPr id="19475" name="Freeform 3"/>
            <p:cNvSpPr>
              <a:spLocks/>
            </p:cNvSpPr>
            <p:nvPr/>
          </p:nvSpPr>
          <p:spPr bwMode="auto">
            <a:xfrm>
              <a:off x="0" y="49530"/>
              <a:ext cx="1538724" cy="408940"/>
            </a:xfrm>
            <a:custGeom>
              <a:avLst/>
              <a:gdLst>
                <a:gd name="T0" fmla="*/ 1332984 w 1538724"/>
                <a:gd name="T1" fmla="*/ 0 h 408940"/>
                <a:gd name="T2" fmla="*/ 1131054 w 1538724"/>
                <a:gd name="T3" fmla="*/ 166370 h 408940"/>
                <a:gd name="T4" fmla="*/ 0 w 1538724"/>
                <a:gd name="T5" fmla="*/ 166370 h 408940"/>
                <a:gd name="T6" fmla="*/ 0 w 1538724"/>
                <a:gd name="T7" fmla="*/ 242570 h 408940"/>
                <a:gd name="T8" fmla="*/ 1132324 w 1538724"/>
                <a:gd name="T9" fmla="*/ 242570 h 408940"/>
                <a:gd name="T10" fmla="*/ 1334254 w 1538724"/>
                <a:gd name="T11" fmla="*/ 408940 h 408940"/>
                <a:gd name="T12" fmla="*/ 1538724 w 1538724"/>
                <a:gd name="T13" fmla="*/ 204470 h 408940"/>
                <a:gd name="T14" fmla="*/ 1332984 w 1538724"/>
                <a:gd name="T15" fmla="*/ 0 h 4089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538724"/>
                <a:gd name="T25" fmla="*/ 0 h 408940"/>
                <a:gd name="T26" fmla="*/ 1538724 w 1538724"/>
                <a:gd name="T27" fmla="*/ 408940 h 40894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538724" h="408940">
                  <a:moveTo>
                    <a:pt x="1332984" y="0"/>
                  </a:moveTo>
                  <a:cubicBezTo>
                    <a:pt x="1232654" y="0"/>
                    <a:pt x="1150104" y="72390"/>
                    <a:pt x="1131054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132324" y="242570"/>
                  </a:lnTo>
                  <a:cubicBezTo>
                    <a:pt x="1150104" y="337820"/>
                    <a:pt x="1233924" y="408940"/>
                    <a:pt x="1334254" y="408940"/>
                  </a:cubicBezTo>
                  <a:cubicBezTo>
                    <a:pt x="1447284" y="408940"/>
                    <a:pt x="1538724" y="317500"/>
                    <a:pt x="1538724" y="204470"/>
                  </a:cubicBezTo>
                  <a:cubicBezTo>
                    <a:pt x="1538724" y="91440"/>
                    <a:pt x="1447284" y="0"/>
                    <a:pt x="1332984" y="0"/>
                  </a:cubicBezTo>
                  <a:close/>
                </a:path>
              </a:pathLst>
            </a:custGeom>
            <a:solidFill>
              <a:srgbClr val="1E365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19459" name="Group 4"/>
          <p:cNvGrpSpPr>
            <a:grpSpLocks/>
          </p:cNvGrpSpPr>
          <p:nvPr/>
        </p:nvGrpSpPr>
        <p:grpSpPr bwMode="auto">
          <a:xfrm rot="5400000">
            <a:off x="2729707" y="4799806"/>
            <a:ext cx="1741488" cy="574675"/>
            <a:chOff x="0" y="0"/>
            <a:chExt cx="1538724" cy="508000"/>
          </a:xfrm>
        </p:grpSpPr>
        <p:sp>
          <p:nvSpPr>
            <p:cNvPr id="19474" name="Freeform 5"/>
            <p:cNvSpPr>
              <a:spLocks/>
            </p:cNvSpPr>
            <p:nvPr/>
          </p:nvSpPr>
          <p:spPr bwMode="auto">
            <a:xfrm>
              <a:off x="0" y="49530"/>
              <a:ext cx="1538724" cy="408940"/>
            </a:xfrm>
            <a:custGeom>
              <a:avLst/>
              <a:gdLst>
                <a:gd name="T0" fmla="*/ 1332984 w 1538724"/>
                <a:gd name="T1" fmla="*/ 0 h 408940"/>
                <a:gd name="T2" fmla="*/ 1131054 w 1538724"/>
                <a:gd name="T3" fmla="*/ 166370 h 408940"/>
                <a:gd name="T4" fmla="*/ 0 w 1538724"/>
                <a:gd name="T5" fmla="*/ 166370 h 408940"/>
                <a:gd name="T6" fmla="*/ 0 w 1538724"/>
                <a:gd name="T7" fmla="*/ 242570 h 408940"/>
                <a:gd name="T8" fmla="*/ 1132324 w 1538724"/>
                <a:gd name="T9" fmla="*/ 242570 h 408940"/>
                <a:gd name="T10" fmla="*/ 1334254 w 1538724"/>
                <a:gd name="T11" fmla="*/ 408940 h 408940"/>
                <a:gd name="T12" fmla="*/ 1538724 w 1538724"/>
                <a:gd name="T13" fmla="*/ 204470 h 408940"/>
                <a:gd name="T14" fmla="*/ 1332984 w 1538724"/>
                <a:gd name="T15" fmla="*/ 0 h 4089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538724"/>
                <a:gd name="T25" fmla="*/ 0 h 408940"/>
                <a:gd name="T26" fmla="*/ 1538724 w 1538724"/>
                <a:gd name="T27" fmla="*/ 408940 h 40894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538724" h="408940">
                  <a:moveTo>
                    <a:pt x="1332984" y="0"/>
                  </a:moveTo>
                  <a:cubicBezTo>
                    <a:pt x="1232654" y="0"/>
                    <a:pt x="1150104" y="72390"/>
                    <a:pt x="1131054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132324" y="242570"/>
                  </a:lnTo>
                  <a:cubicBezTo>
                    <a:pt x="1150104" y="337820"/>
                    <a:pt x="1233924" y="408940"/>
                    <a:pt x="1334254" y="408940"/>
                  </a:cubicBezTo>
                  <a:cubicBezTo>
                    <a:pt x="1447284" y="408940"/>
                    <a:pt x="1538724" y="317500"/>
                    <a:pt x="1538724" y="204470"/>
                  </a:cubicBezTo>
                  <a:cubicBezTo>
                    <a:pt x="1538724" y="91440"/>
                    <a:pt x="1447284" y="0"/>
                    <a:pt x="1332984" y="0"/>
                  </a:cubicBezTo>
                  <a:close/>
                </a:path>
              </a:pathLst>
            </a:custGeom>
            <a:solidFill>
              <a:srgbClr val="1E365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19460" name="Group 6"/>
          <p:cNvGrpSpPr>
            <a:grpSpLocks/>
          </p:cNvGrpSpPr>
          <p:nvPr/>
        </p:nvGrpSpPr>
        <p:grpSpPr bwMode="auto">
          <a:xfrm rot="5400000">
            <a:off x="13816807" y="4799806"/>
            <a:ext cx="1741488" cy="574675"/>
            <a:chOff x="0" y="0"/>
            <a:chExt cx="1538724" cy="508000"/>
          </a:xfrm>
        </p:grpSpPr>
        <p:sp>
          <p:nvSpPr>
            <p:cNvPr id="19473" name="Freeform 7"/>
            <p:cNvSpPr>
              <a:spLocks/>
            </p:cNvSpPr>
            <p:nvPr/>
          </p:nvSpPr>
          <p:spPr bwMode="auto">
            <a:xfrm>
              <a:off x="0" y="49530"/>
              <a:ext cx="1538724" cy="408940"/>
            </a:xfrm>
            <a:custGeom>
              <a:avLst/>
              <a:gdLst>
                <a:gd name="T0" fmla="*/ 1332984 w 1538724"/>
                <a:gd name="T1" fmla="*/ 0 h 408940"/>
                <a:gd name="T2" fmla="*/ 1131054 w 1538724"/>
                <a:gd name="T3" fmla="*/ 166370 h 408940"/>
                <a:gd name="T4" fmla="*/ 0 w 1538724"/>
                <a:gd name="T5" fmla="*/ 166370 h 408940"/>
                <a:gd name="T6" fmla="*/ 0 w 1538724"/>
                <a:gd name="T7" fmla="*/ 242570 h 408940"/>
                <a:gd name="T8" fmla="*/ 1132324 w 1538724"/>
                <a:gd name="T9" fmla="*/ 242570 h 408940"/>
                <a:gd name="T10" fmla="*/ 1334254 w 1538724"/>
                <a:gd name="T11" fmla="*/ 408940 h 408940"/>
                <a:gd name="T12" fmla="*/ 1538724 w 1538724"/>
                <a:gd name="T13" fmla="*/ 204470 h 408940"/>
                <a:gd name="T14" fmla="*/ 1332984 w 1538724"/>
                <a:gd name="T15" fmla="*/ 0 h 4089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538724"/>
                <a:gd name="T25" fmla="*/ 0 h 408940"/>
                <a:gd name="T26" fmla="*/ 1538724 w 1538724"/>
                <a:gd name="T27" fmla="*/ 408940 h 40894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538724" h="408940">
                  <a:moveTo>
                    <a:pt x="1332984" y="0"/>
                  </a:moveTo>
                  <a:cubicBezTo>
                    <a:pt x="1232654" y="0"/>
                    <a:pt x="1150104" y="72390"/>
                    <a:pt x="1131054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132324" y="242570"/>
                  </a:lnTo>
                  <a:cubicBezTo>
                    <a:pt x="1150104" y="337820"/>
                    <a:pt x="1233924" y="408940"/>
                    <a:pt x="1334254" y="408940"/>
                  </a:cubicBezTo>
                  <a:cubicBezTo>
                    <a:pt x="1447284" y="408940"/>
                    <a:pt x="1538724" y="317500"/>
                    <a:pt x="1538724" y="204470"/>
                  </a:cubicBezTo>
                  <a:cubicBezTo>
                    <a:pt x="1538724" y="91440"/>
                    <a:pt x="1447284" y="0"/>
                    <a:pt x="1332984" y="0"/>
                  </a:cubicBezTo>
                  <a:close/>
                </a:path>
              </a:pathLst>
            </a:custGeom>
            <a:solidFill>
              <a:srgbClr val="1E365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</p:grpSp>
      <p:sp>
        <p:nvSpPr>
          <p:cNvPr id="19461" name="AutoShape 8"/>
          <p:cNvSpPr>
            <a:spLocks noChangeArrowheads="1"/>
          </p:cNvSpPr>
          <p:nvPr/>
        </p:nvSpPr>
        <p:spPr bwMode="auto">
          <a:xfrm>
            <a:off x="-73025" y="0"/>
            <a:ext cx="18434050" cy="4752975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sp>
        <p:nvSpPr>
          <p:cNvPr id="9" name="TextBox 9"/>
          <p:cNvSpPr txBox="1"/>
          <p:nvPr/>
        </p:nvSpPr>
        <p:spPr>
          <a:xfrm>
            <a:off x="587375" y="1116013"/>
            <a:ext cx="14100175" cy="2519362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fontAlgn="auto">
              <a:lnSpc>
                <a:spcPts val="10163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59" spc="798">
                <a:solidFill>
                  <a:srgbClr val="348DDB"/>
                </a:solidFill>
                <a:latin typeface="Montserrat Extra-Bold"/>
                <a:cs typeface="+mn-cs"/>
              </a:rPr>
              <a:t>ПЕРСПЕКТИВЫ РАЗВИТИЯ</a:t>
            </a:r>
          </a:p>
        </p:txBody>
      </p:sp>
      <p:grpSp>
        <p:nvGrpSpPr>
          <p:cNvPr id="19463" name="Group 10"/>
          <p:cNvGrpSpPr>
            <a:grpSpLocks/>
          </p:cNvGrpSpPr>
          <p:nvPr/>
        </p:nvGrpSpPr>
        <p:grpSpPr bwMode="auto">
          <a:xfrm>
            <a:off x="6600825" y="6635750"/>
            <a:ext cx="5086350" cy="2168525"/>
            <a:chOff x="0" y="0"/>
            <a:chExt cx="6781812" cy="289147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65618"/>
              <a:ext cx="6781812" cy="150288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462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300" spc="495">
                  <a:solidFill>
                    <a:srgbClr val="1E3653"/>
                  </a:solidFill>
                  <a:latin typeface="Tex Gyre Adventor"/>
                  <a:cs typeface="+mn-cs"/>
                </a:rPr>
                <a:t>СОЗДАНИЕ ВРАГОВ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797116"/>
              <a:ext cx="6781812" cy="1094355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3412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75" spc="22">
                  <a:solidFill>
                    <a:srgbClr val="1E3653"/>
                  </a:solidFill>
                  <a:latin typeface="Tex Gyre Adventor"/>
                  <a:cs typeface="+mn-cs"/>
                </a:rPr>
                <a:t>Враги, которые будут 'мешать' магу дойти до цели</a:t>
              </a:r>
            </a:p>
          </p:txBody>
        </p:sp>
      </p:grpSp>
      <p:grpSp>
        <p:nvGrpSpPr>
          <p:cNvPr id="19464" name="Group 13"/>
          <p:cNvGrpSpPr>
            <a:grpSpLocks/>
          </p:cNvGrpSpPr>
          <p:nvPr/>
        </p:nvGrpSpPr>
        <p:grpSpPr bwMode="auto">
          <a:xfrm>
            <a:off x="12144375" y="6635750"/>
            <a:ext cx="5086350" cy="3025775"/>
            <a:chOff x="0" y="0"/>
            <a:chExt cx="6781812" cy="4034471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5618"/>
              <a:ext cx="6781812" cy="1502872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462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300" spc="495">
                  <a:solidFill>
                    <a:srgbClr val="1E3653"/>
                  </a:solidFill>
                  <a:latin typeface="Tex Gyre Adventor"/>
                  <a:cs typeface="+mn-cs"/>
                </a:rPr>
                <a:t>СОЗДАНИЕ 2-ОЙ ЧАСТИ ИГРЫ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797097"/>
              <a:ext cx="6781812" cy="2237374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3412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74" spc="22">
                  <a:solidFill>
                    <a:srgbClr val="1E3653"/>
                  </a:solidFill>
                  <a:latin typeface="Tex Gyre Adventor"/>
                  <a:cs typeface="+mn-cs"/>
                </a:rPr>
                <a:t>Первая часть - Путешествие темного мага. Освобождение</a:t>
              </a:r>
            </a:p>
            <a:p>
              <a:pPr algn="ctr" fontAlgn="auto">
                <a:lnSpc>
                  <a:spcPts val="3412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75" spc="22">
                  <a:solidFill>
                    <a:srgbClr val="1E3653"/>
                  </a:solidFill>
                  <a:latin typeface="Tex Gyre Adventor"/>
                  <a:cs typeface="+mn-cs"/>
                </a:rPr>
                <a:t>Вторая часть - Путешествие темного мага. Побег</a:t>
              </a:r>
            </a:p>
          </p:txBody>
        </p:sp>
      </p:grpSp>
      <p:grpSp>
        <p:nvGrpSpPr>
          <p:cNvPr id="19465" name="Group 16"/>
          <p:cNvGrpSpPr>
            <a:grpSpLocks/>
          </p:cNvGrpSpPr>
          <p:nvPr/>
        </p:nvGrpSpPr>
        <p:grpSpPr bwMode="auto">
          <a:xfrm>
            <a:off x="1057275" y="6635750"/>
            <a:ext cx="5086350" cy="2597150"/>
            <a:chOff x="0" y="0"/>
            <a:chExt cx="6781812" cy="3462971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65618"/>
              <a:ext cx="6781812" cy="1502879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462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300" spc="495">
                  <a:solidFill>
                    <a:srgbClr val="1E3653"/>
                  </a:solidFill>
                  <a:latin typeface="Tex Gyre Adventor"/>
                  <a:cs typeface="+mn-cs"/>
                </a:rPr>
                <a:t>ДОБАВЛЕНИЕ НОВЫХ УРОВНЕЙ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797105"/>
              <a:ext cx="6781812" cy="1665866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/>
            <a:p>
              <a:pPr algn="ctr" fontAlgn="auto">
                <a:lnSpc>
                  <a:spcPts val="3412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275" spc="22">
                  <a:solidFill>
                    <a:srgbClr val="1E3653"/>
                  </a:solidFill>
                  <a:latin typeface="Tex Gyre Adventor"/>
                  <a:cs typeface="+mn-cs"/>
                </a:rPr>
                <a:t>Более сложные и интересные уровни с несколькими видами ловушек</a:t>
              </a:r>
            </a:p>
          </p:txBody>
        </p:sp>
      </p:grpSp>
      <p:pic>
        <p:nvPicPr>
          <p:cNvPr id="19466" name="Picture 19"/>
          <p:cNvPicPr>
            <a:picLocks noChangeAspect="1"/>
          </p:cNvPicPr>
          <p:nvPr/>
        </p:nvPicPr>
        <p:blipFill>
          <a:blip r:embed="rId2"/>
          <a:srcRect b="2127"/>
          <a:stretch>
            <a:fillRect/>
          </a:stretch>
        </p:blipFill>
        <p:spPr bwMode="auto">
          <a:xfrm>
            <a:off x="12144375" y="668338"/>
            <a:ext cx="5943600" cy="3548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6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2"/>
          <p:cNvSpPr>
            <a:spLocks noChangeArrowheads="1"/>
          </p:cNvSpPr>
          <p:nvPr/>
        </p:nvSpPr>
        <p:spPr bwMode="auto">
          <a:xfrm>
            <a:off x="0" y="8386763"/>
            <a:ext cx="18288000" cy="1900237"/>
          </a:xfrm>
          <a:prstGeom prst="rect">
            <a:avLst/>
          </a:prstGeom>
          <a:solidFill>
            <a:srgbClr val="348DDB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20483" name="Picture 4"/>
          <p:cNvPicPr>
            <a:picLocks noChangeAspect="1"/>
          </p:cNvPicPr>
          <p:nvPr/>
        </p:nvPicPr>
        <p:blipFill>
          <a:blip r:embed="rId2"/>
          <a:srcRect l="3014"/>
          <a:stretch>
            <a:fillRect/>
          </a:stretch>
        </p:blipFill>
        <p:spPr bwMode="auto">
          <a:xfrm>
            <a:off x="4343400" y="1943100"/>
            <a:ext cx="9507538" cy="769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5"/>
          <p:cNvSpPr txBox="1"/>
          <p:nvPr/>
        </p:nvSpPr>
        <p:spPr>
          <a:xfrm>
            <a:off x="3903663" y="106363"/>
            <a:ext cx="10067925" cy="173990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fontAlgn="auto">
              <a:lnSpc>
                <a:spcPts val="6937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55">
                <a:solidFill>
                  <a:srgbClr val="FFFFFF"/>
                </a:solidFill>
                <a:latin typeface="Open Sans Extra Bold"/>
                <a:cs typeface="+mn-cs"/>
              </a:rPr>
              <a:t>Вторая часть - Путешествие темного мага. Побег</a:t>
            </a:r>
          </a:p>
        </p:txBody>
      </p:sp>
      <p:pic>
        <p:nvPicPr>
          <p:cNvPr id="20485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173200" y="7138988"/>
            <a:ext cx="4114800" cy="3148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8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Group 2"/>
          <p:cNvGrpSpPr>
            <a:grpSpLocks/>
          </p:cNvGrpSpPr>
          <p:nvPr/>
        </p:nvGrpSpPr>
        <p:grpSpPr bwMode="auto">
          <a:xfrm>
            <a:off x="2214563" y="1684338"/>
            <a:ext cx="13858875" cy="3111500"/>
            <a:chOff x="0" y="0"/>
            <a:chExt cx="18477118" cy="4148913"/>
          </a:xfrm>
        </p:grpSpPr>
        <p:sp>
          <p:nvSpPr>
            <p:cNvPr id="21510" name="TextBox 3"/>
            <p:cNvSpPr txBox="1">
              <a:spLocks noChangeArrowheads="1"/>
            </p:cNvSpPr>
            <p:nvPr/>
          </p:nvSpPr>
          <p:spPr bwMode="auto">
            <a:xfrm>
              <a:off x="0" y="-9440"/>
              <a:ext cx="18477118" cy="1460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>
                <a:lnSpc>
                  <a:spcPts val="8638"/>
                </a:lnSpc>
              </a:pPr>
              <a:r>
                <a:rPr lang="en-US" sz="7200">
                  <a:solidFill>
                    <a:srgbClr val="FFFFFF"/>
                  </a:solidFill>
                  <a:latin typeface="Montserrat Semi-Bold"/>
                </a:rPr>
                <a:t>СПАСИБО ЗА ВНИМАНИЕ!</a:t>
              </a:r>
            </a:p>
          </p:txBody>
        </p:sp>
        <p:sp>
          <p:nvSpPr>
            <p:cNvPr id="21511" name="AutoShape 4"/>
            <p:cNvSpPr>
              <a:spLocks noChangeArrowheads="1"/>
            </p:cNvSpPr>
            <p:nvPr/>
          </p:nvSpPr>
          <p:spPr bwMode="auto">
            <a:xfrm>
              <a:off x="8716157" y="2362280"/>
              <a:ext cx="1044803" cy="144381"/>
            </a:xfrm>
            <a:prstGeom prst="rect">
              <a:avLst/>
            </a:prstGeom>
            <a:solidFill>
              <a:srgbClr val="0C45A6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21512" name="TextBox 5"/>
            <p:cNvSpPr txBox="1">
              <a:spLocks noChangeArrowheads="1"/>
            </p:cNvSpPr>
            <p:nvPr/>
          </p:nvSpPr>
          <p:spPr bwMode="auto">
            <a:xfrm>
              <a:off x="0" y="3542789"/>
              <a:ext cx="18477118" cy="390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>
                <a:lnSpc>
                  <a:spcPts val="2600"/>
                </a:lnSpc>
              </a:pPr>
              <a:endParaRPr lang="ru-RU">
                <a:latin typeface="Calibri" pitchFamily="34" charset="0"/>
              </a:endParaRPr>
            </a:p>
          </p:txBody>
        </p:sp>
      </p:grpSp>
      <p:sp>
        <p:nvSpPr>
          <p:cNvPr id="21507" name="AutoShape 6"/>
          <p:cNvSpPr>
            <a:spLocks noChangeArrowheads="1"/>
          </p:cNvSpPr>
          <p:nvPr/>
        </p:nvSpPr>
        <p:spPr bwMode="auto">
          <a:xfrm>
            <a:off x="0" y="9378950"/>
            <a:ext cx="18288000" cy="908050"/>
          </a:xfrm>
          <a:prstGeom prst="rect">
            <a:avLst/>
          </a:prstGeom>
          <a:solidFill>
            <a:srgbClr val="1E3653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21508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570538"/>
            <a:ext cx="4991100" cy="471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9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17475" y="5637213"/>
            <a:ext cx="5470525" cy="4649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189</Words>
  <Application>Microsoft Office PowerPoint</Application>
  <PresentationFormat>Произвольный</PresentationFormat>
  <Paragraphs>38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Шаблон оформления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20" baseType="lpstr">
      <vt:lpstr>Arial</vt:lpstr>
      <vt:lpstr>Calibri</vt:lpstr>
      <vt:lpstr>Montserrat Extra-Bold</vt:lpstr>
      <vt:lpstr>Tex Gyre Adventor Bold</vt:lpstr>
      <vt:lpstr>Tex Gyre Adventor</vt:lpstr>
      <vt:lpstr>Open Sans Extra Bold</vt:lpstr>
      <vt:lpstr>Open Sans Light Bold</vt:lpstr>
      <vt:lpstr>Montserrat Semi-Bold</vt:lpstr>
      <vt:lpstr>Montserrat Bold</vt:lpstr>
      <vt:lpstr>Montserrat</vt:lpstr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Путешествие мага. Освобождение</dc:title>
  <cp:lastModifiedBy>Пользователь</cp:lastModifiedBy>
  <cp:revision>3</cp:revision>
  <dcterms:created xsi:type="dcterms:W3CDTF">2006-08-16T00:00:00Z</dcterms:created>
  <dcterms:modified xsi:type="dcterms:W3CDTF">2022-01-20T12:42:48Z</dcterms:modified>
</cp:coreProperties>
</file>